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7" r:id="rId6"/>
  </p:sldMasterIdLst>
  <p:notesMasterIdLst>
    <p:notesMasterId r:id="rId16"/>
  </p:notesMasterIdLst>
  <p:sldIdLst>
    <p:sldId id="267" r:id="rId7"/>
    <p:sldId id="274" r:id="rId8"/>
    <p:sldId id="275" r:id="rId9"/>
    <p:sldId id="276" r:id="rId10"/>
    <p:sldId id="277" r:id="rId11"/>
    <p:sldId id="278" r:id="rId12"/>
    <p:sldId id="259" r:id="rId13"/>
    <p:sldId id="279" r:id="rId14"/>
    <p:sldId id="260" r:id="rId1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B51"/>
    <a:srgbClr val="F4B3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51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C93A7DBC-5DB8-46C5-AC28-7A189888A683}" type="datetimeFigureOut">
              <a:rPr lang="en-US" smtClean="0"/>
              <a:t>8/1/2021</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7016A9BC-547F-4D85-BF61-0E01AB872668}" type="slidenum">
              <a:rPr lang="en-US" smtClean="0"/>
              <a:t>‹#›</a:t>
            </a:fld>
            <a:endParaRPr lang="en-US"/>
          </a:p>
        </p:txBody>
      </p:sp>
    </p:spTree>
    <p:extLst>
      <p:ext uri="{BB962C8B-B14F-4D97-AF65-F5344CB8AC3E}">
        <p14:creationId xmlns:p14="http://schemas.microsoft.com/office/powerpoint/2010/main" val="268998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DC2B8-1983-4DCA-86A0-3C4ACE72FEE2}" type="slidenum">
              <a:rPr lang="en-US" smtClean="0"/>
              <a:t>1</a:t>
            </a:fld>
            <a:endParaRPr lang="en-US"/>
          </a:p>
        </p:txBody>
      </p:sp>
    </p:spTree>
    <p:extLst>
      <p:ext uri="{BB962C8B-B14F-4D97-AF65-F5344CB8AC3E}">
        <p14:creationId xmlns:p14="http://schemas.microsoft.com/office/powerpoint/2010/main" val="16537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txBox="1">
            <a:spLocks/>
          </p:cNvSpPr>
          <p:nvPr userDrawn="1"/>
        </p:nvSpPr>
        <p:spPr>
          <a:xfrm>
            <a:off x="737285" y="6122438"/>
            <a:ext cx="4990744" cy="3575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22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737285" y="6122438"/>
            <a:ext cx="4990744" cy="3575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85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62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txBox="1">
            <a:spLocks/>
          </p:cNvSpPr>
          <p:nvPr userDrawn="1"/>
        </p:nvSpPr>
        <p:spPr>
          <a:xfrm>
            <a:off x="737285" y="6122438"/>
            <a:ext cx="4990744" cy="3575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94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737285" y="6122438"/>
            <a:ext cx="4990744" cy="3575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66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47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8864"/>
            <a:ext cx="8229600" cy="46130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982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93008" y="6129338"/>
            <a:ext cx="2057400" cy="365125"/>
          </a:xfrm>
          <a:prstGeom prst="rect">
            <a:avLst/>
          </a:prstGeom>
        </p:spPr>
        <p:txBody>
          <a:bodyPr vert="horz" lIns="91440" tIns="45720" rIns="91440" bIns="45720" rtlCol="0" anchor="ctr"/>
          <a:lstStyle>
            <a:lvl1pPr algn="r">
              <a:defRPr sz="825">
                <a:solidFill>
                  <a:schemeClr val="tx1">
                    <a:tint val="75000"/>
                  </a:schemeClr>
                </a:solidFill>
                <a:latin typeface="Arial" panose="020B0604020202020204" pitchFamily="34" charset="0"/>
                <a:cs typeface="Arial" panose="020B0604020202020204" pitchFamily="34" charset="0"/>
              </a:defRPr>
            </a:lvl1pPr>
          </a:lstStyle>
          <a:p>
            <a:fld id="{5966A5DA-560C-469C-82BE-D1EB8F886FEC}" type="slidenum">
              <a:rPr lang="en-US" smtClean="0">
                <a:solidFill>
                  <a:prstClr val="black">
                    <a:tint val="75000"/>
                  </a:prstClr>
                </a:solidFill>
              </a:rPr>
              <a:pPr/>
              <a:t>‹#›</a:t>
            </a:fld>
            <a:r>
              <a:rPr lang="en-US" dirty="0" smtClean="0">
                <a:solidFill>
                  <a:prstClr val="black">
                    <a:tint val="75000"/>
                  </a:prstClr>
                </a:solidFill>
              </a:rPr>
              <a:t> of 16</a:t>
            </a:r>
            <a:endParaRPr lang="en-US" dirty="0">
              <a:solidFill>
                <a:prstClr val="black">
                  <a:tint val="75000"/>
                </a:prstClr>
              </a:solidFill>
            </a:endParaRP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2253"/>
            <a:ext cx="9144000" cy="6773408"/>
          </a:xfrm>
          <a:prstGeom prst="rect">
            <a:avLst/>
          </a:prstGeom>
        </p:spPr>
      </p:pic>
      <p:grpSp>
        <p:nvGrpSpPr>
          <p:cNvPr id="4" name="Group 3"/>
          <p:cNvGrpSpPr/>
          <p:nvPr userDrawn="1"/>
        </p:nvGrpSpPr>
        <p:grpSpPr>
          <a:xfrm>
            <a:off x="-3942" y="49786"/>
            <a:ext cx="9144000" cy="1093869"/>
            <a:chOff x="0" y="0"/>
            <a:chExt cx="9144000" cy="1051105"/>
          </a:xfrm>
        </p:grpSpPr>
        <p:sp>
          <p:nvSpPr>
            <p:cNvPr id="7" name="Rectangle 6"/>
            <p:cNvSpPr/>
            <p:nvPr/>
          </p:nvSpPr>
          <p:spPr>
            <a:xfrm>
              <a:off x="0" y="0"/>
              <a:ext cx="9144000" cy="959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prstClr val="white"/>
                </a:solidFill>
              </a:endParaRPr>
            </a:p>
          </p:txBody>
        </p:sp>
        <p:sp>
          <p:nvSpPr>
            <p:cNvPr id="8" name="Rectangle 7"/>
            <p:cNvSpPr/>
            <p:nvPr/>
          </p:nvSpPr>
          <p:spPr>
            <a:xfrm>
              <a:off x="0" y="959667"/>
              <a:ext cx="9144000" cy="82385"/>
            </a:xfrm>
            <a:prstGeom prst="rect">
              <a:avLst/>
            </a:prstGeom>
            <a:solidFill>
              <a:srgbClr val="F4B344"/>
            </a:solidFill>
            <a:ln>
              <a:solidFill>
                <a:srgbClr val="F4B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9" name="Group 8"/>
            <p:cNvGrpSpPr/>
            <p:nvPr/>
          </p:nvGrpSpPr>
          <p:grpSpPr>
            <a:xfrm>
              <a:off x="286492" y="45265"/>
              <a:ext cx="8571016" cy="1005840"/>
              <a:chOff x="156526" y="45265"/>
              <a:chExt cx="8571016" cy="1005840"/>
            </a:xfrm>
          </p:grpSpPr>
          <p:sp>
            <p:nvSpPr>
              <p:cNvPr id="10" name="TextBox 9"/>
              <p:cNvSpPr txBox="1"/>
              <p:nvPr/>
            </p:nvSpPr>
            <p:spPr>
              <a:xfrm>
                <a:off x="1101180" y="233611"/>
                <a:ext cx="7626362" cy="399255"/>
              </a:xfrm>
              <a:prstGeom prst="rect">
                <a:avLst/>
              </a:prstGeom>
              <a:noFill/>
            </p:spPr>
            <p:txBody>
              <a:bodyPr wrap="square" rtlCol="0">
                <a:spAutoFit/>
              </a:bodyPr>
              <a:lstStyle/>
              <a:p>
                <a:r>
                  <a:rPr lang="en-US" sz="2100" dirty="0">
                    <a:solidFill>
                      <a:prstClr val="white"/>
                    </a:solidFill>
                    <a:latin typeface="Garamond" panose="02020404030301010803" pitchFamily="18" charset="0"/>
                  </a:rPr>
                  <a:t>T</a:t>
                </a:r>
                <a:r>
                  <a:rPr lang="en-US" sz="1800" dirty="0">
                    <a:solidFill>
                      <a:prstClr val="white"/>
                    </a:solidFill>
                    <a:latin typeface="Garamond" panose="02020404030301010803" pitchFamily="18" charset="0"/>
                  </a:rPr>
                  <a:t>HE</a:t>
                </a:r>
                <a:r>
                  <a:rPr lang="en-US" sz="1950" dirty="0">
                    <a:solidFill>
                      <a:prstClr val="white"/>
                    </a:solidFill>
                    <a:latin typeface="Garamond" panose="02020404030301010803" pitchFamily="18" charset="0"/>
                  </a:rPr>
                  <a:t> </a:t>
                </a:r>
                <a:r>
                  <a:rPr lang="en-US" sz="2100" dirty="0">
                    <a:solidFill>
                      <a:prstClr val="white"/>
                    </a:solidFill>
                    <a:latin typeface="Garamond" panose="02020404030301010803" pitchFamily="18" charset="0"/>
                  </a:rPr>
                  <a:t>NCO</a:t>
                </a:r>
                <a:r>
                  <a:rPr lang="en-US" sz="1950" dirty="0">
                    <a:solidFill>
                      <a:prstClr val="white"/>
                    </a:solidFill>
                    <a:latin typeface="Garamond" panose="02020404030301010803" pitchFamily="18" charset="0"/>
                  </a:rPr>
                  <a:t> </a:t>
                </a:r>
                <a:r>
                  <a:rPr lang="en-US" sz="2100" dirty="0">
                    <a:solidFill>
                      <a:prstClr val="white"/>
                    </a:solidFill>
                    <a:latin typeface="Garamond" panose="02020404030301010803" pitchFamily="18" charset="0"/>
                  </a:rPr>
                  <a:t>L</a:t>
                </a:r>
                <a:r>
                  <a:rPr lang="en-US" sz="1800" dirty="0">
                    <a:solidFill>
                      <a:prstClr val="white"/>
                    </a:solidFill>
                    <a:latin typeface="Garamond" panose="02020404030301010803" pitchFamily="18" charset="0"/>
                  </a:rPr>
                  <a:t>EADERSHIP</a:t>
                </a:r>
                <a:r>
                  <a:rPr lang="en-US" sz="1950" dirty="0">
                    <a:solidFill>
                      <a:prstClr val="white"/>
                    </a:solidFill>
                    <a:latin typeface="Garamond" panose="02020404030301010803" pitchFamily="18" charset="0"/>
                  </a:rPr>
                  <a:t> </a:t>
                </a:r>
                <a:r>
                  <a:rPr lang="en-US" sz="2100" dirty="0">
                    <a:solidFill>
                      <a:prstClr val="white"/>
                    </a:solidFill>
                    <a:latin typeface="Garamond" panose="02020404030301010803" pitchFamily="18" charset="0"/>
                  </a:rPr>
                  <a:t>C</a:t>
                </a:r>
                <a:r>
                  <a:rPr lang="en-US" sz="1800" dirty="0">
                    <a:solidFill>
                      <a:prstClr val="white"/>
                    </a:solidFill>
                    <a:latin typeface="Garamond" panose="02020404030301010803" pitchFamily="18" charset="0"/>
                  </a:rPr>
                  <a:t>ENTER </a:t>
                </a:r>
                <a:r>
                  <a:rPr lang="en-US" sz="2100" dirty="0">
                    <a:solidFill>
                      <a:prstClr val="white"/>
                    </a:solidFill>
                    <a:latin typeface="Garamond" panose="02020404030301010803" pitchFamily="18" charset="0"/>
                  </a:rPr>
                  <a:t>O</a:t>
                </a:r>
                <a:r>
                  <a:rPr lang="en-US" sz="1800" dirty="0">
                    <a:solidFill>
                      <a:prstClr val="white"/>
                    </a:solidFill>
                    <a:latin typeface="Garamond" panose="02020404030301010803" pitchFamily="18" charset="0"/>
                  </a:rPr>
                  <a:t>F </a:t>
                </a:r>
                <a:r>
                  <a:rPr lang="en-US" sz="2100" dirty="0">
                    <a:solidFill>
                      <a:prstClr val="white"/>
                    </a:solidFill>
                    <a:latin typeface="Garamond" panose="02020404030301010803" pitchFamily="18" charset="0"/>
                  </a:rPr>
                  <a:t>E</a:t>
                </a:r>
                <a:r>
                  <a:rPr lang="en-US" sz="1800" dirty="0">
                    <a:solidFill>
                      <a:prstClr val="white"/>
                    </a:solidFill>
                    <a:latin typeface="Garamond" panose="02020404030301010803" pitchFamily="18" charset="0"/>
                  </a:rPr>
                  <a:t>XCELLENCE</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526" y="45265"/>
                <a:ext cx="944653" cy="1005840"/>
              </a:xfrm>
              <a:prstGeom prst="rect">
                <a:avLst/>
              </a:prstGeom>
            </p:spPr>
          </p:pic>
        </p:grpSp>
      </p:grpSp>
      <p:sp>
        <p:nvSpPr>
          <p:cNvPr id="3" name="Rectangle 2"/>
          <p:cNvSpPr/>
          <p:nvPr userDrawn="1"/>
        </p:nvSpPr>
        <p:spPr>
          <a:xfrm>
            <a:off x="4568059" y="6494463"/>
            <a:ext cx="3084493" cy="288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extBox 1"/>
          <p:cNvSpPr txBox="1"/>
          <p:nvPr userDrawn="1"/>
        </p:nvSpPr>
        <p:spPr>
          <a:xfrm>
            <a:off x="4164527" y="6526104"/>
            <a:ext cx="3629712" cy="230832"/>
          </a:xfrm>
          <a:prstGeom prst="rect">
            <a:avLst/>
          </a:prstGeom>
          <a:noFill/>
        </p:spPr>
        <p:txBody>
          <a:bodyPr wrap="square" rtlCol="0">
            <a:spAutoFit/>
          </a:bodyPr>
          <a:lstStyle/>
          <a:p>
            <a:pPr algn="r"/>
            <a:r>
              <a:rPr lang="en-US" sz="900" i="1" dirty="0">
                <a:solidFill>
                  <a:prstClr val="white"/>
                </a:solidFill>
                <a:latin typeface=" Arial"/>
              </a:rPr>
              <a:t>“Leaders Build Lethality, We Develop Leaders”</a:t>
            </a:r>
          </a:p>
        </p:txBody>
      </p:sp>
      <p:sp>
        <p:nvSpPr>
          <p:cNvPr id="20" name="TextBox 19"/>
          <p:cNvSpPr txBox="1"/>
          <p:nvPr userDrawn="1"/>
        </p:nvSpPr>
        <p:spPr>
          <a:xfrm>
            <a:off x="49423" y="1143655"/>
            <a:ext cx="4115105" cy="207749"/>
          </a:xfrm>
          <a:prstGeom prst="rect">
            <a:avLst/>
          </a:prstGeom>
          <a:noFill/>
        </p:spPr>
        <p:txBody>
          <a:bodyPr wrap="square" rtlCol="0">
            <a:spAutoFit/>
          </a:bodyPr>
          <a:lstStyle/>
          <a:p>
            <a:endParaRPr lang="en-US" sz="750" b="1" dirty="0">
              <a:solidFill>
                <a:prstClr val="black"/>
              </a:solidFill>
              <a:latin typeface="Arial" panose="020B0604020202020204" pitchFamily="34" charset="0"/>
              <a:cs typeface="Arial" panose="020B0604020202020204" pitchFamily="34" charset="0"/>
            </a:endParaRPr>
          </a:p>
        </p:txBody>
      </p:sp>
      <p:sp>
        <p:nvSpPr>
          <p:cNvPr id="25" name="TextBox 24"/>
          <p:cNvSpPr txBox="1"/>
          <p:nvPr userDrawn="1"/>
        </p:nvSpPr>
        <p:spPr>
          <a:xfrm>
            <a:off x="4476125" y="1143654"/>
            <a:ext cx="4115105" cy="207749"/>
          </a:xfrm>
          <a:prstGeom prst="rect">
            <a:avLst/>
          </a:prstGeom>
          <a:noFill/>
        </p:spPr>
        <p:txBody>
          <a:bodyPr wrap="square" rtlCol="0">
            <a:spAutoFit/>
          </a:bodyPr>
          <a:lstStyle/>
          <a:p>
            <a:endParaRPr lang="en-US" sz="75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195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93008" y="6129336"/>
            <a:ext cx="2057400" cy="365125"/>
          </a:xfrm>
          <a:prstGeom prst="rect">
            <a:avLst/>
          </a:prstGeom>
        </p:spPr>
        <p:txBody>
          <a:bodyPr vert="horz" lIns="91440" tIns="45720" rIns="91440" bIns="45720" rtlCol="0" anchor="ctr"/>
          <a:lstStyle>
            <a:lvl1pPr algn="r">
              <a:defRPr sz="1100">
                <a:solidFill>
                  <a:schemeClr val="tx1">
                    <a:tint val="75000"/>
                  </a:schemeClr>
                </a:solidFill>
                <a:latin typeface="Arial" panose="020B0604020202020204" pitchFamily="34" charset="0"/>
                <a:cs typeface="Arial" panose="020B0604020202020204" pitchFamily="34" charset="0"/>
              </a:defRPr>
            </a:lvl1pPr>
          </a:lstStyle>
          <a:p>
            <a:fld id="{5966A5DA-560C-469C-82BE-D1EB8F886FEC}" type="slidenum">
              <a:rPr lang="en-US" smtClean="0">
                <a:solidFill>
                  <a:prstClr val="black">
                    <a:tint val="75000"/>
                  </a:prstClr>
                </a:solidFill>
              </a:rPr>
              <a:pPr/>
              <a:t>‹#›</a:t>
            </a:fld>
            <a:r>
              <a:rPr lang="en-US" dirty="0" smtClean="0">
                <a:solidFill>
                  <a:prstClr val="black">
                    <a:tint val="75000"/>
                  </a:prstClr>
                </a:solidFill>
              </a:rPr>
              <a:t> of 16</a:t>
            </a:r>
            <a:endParaRPr lang="en-US" dirty="0">
              <a:solidFill>
                <a:prstClr val="black">
                  <a:tint val="75000"/>
                </a:prstClr>
              </a:solidFill>
            </a:endParaRPr>
          </a:p>
        </p:txBody>
      </p: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92253"/>
            <a:ext cx="9144000" cy="6773408"/>
          </a:xfrm>
          <a:prstGeom prst="rect">
            <a:avLst/>
          </a:prstGeom>
        </p:spPr>
      </p:pic>
      <p:grpSp>
        <p:nvGrpSpPr>
          <p:cNvPr id="4" name="Group 3"/>
          <p:cNvGrpSpPr/>
          <p:nvPr userDrawn="1"/>
        </p:nvGrpSpPr>
        <p:grpSpPr>
          <a:xfrm>
            <a:off x="-3942" y="49784"/>
            <a:ext cx="9144000" cy="1093869"/>
            <a:chOff x="0" y="0"/>
            <a:chExt cx="9144000" cy="1051105"/>
          </a:xfrm>
        </p:grpSpPr>
        <p:sp>
          <p:nvSpPr>
            <p:cNvPr id="7" name="Rectangle 6"/>
            <p:cNvSpPr/>
            <p:nvPr/>
          </p:nvSpPr>
          <p:spPr>
            <a:xfrm>
              <a:off x="0" y="0"/>
              <a:ext cx="9144000" cy="959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959667"/>
              <a:ext cx="9144000" cy="82385"/>
            </a:xfrm>
            <a:prstGeom prst="rect">
              <a:avLst/>
            </a:prstGeom>
            <a:solidFill>
              <a:srgbClr val="F4B344"/>
            </a:solidFill>
            <a:ln>
              <a:solidFill>
                <a:srgbClr val="F4B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p:nvPr/>
          </p:nvGrpSpPr>
          <p:grpSpPr>
            <a:xfrm>
              <a:off x="286492" y="45265"/>
              <a:ext cx="8571016" cy="1005840"/>
              <a:chOff x="156526" y="45265"/>
              <a:chExt cx="8571016" cy="1005840"/>
            </a:xfrm>
          </p:grpSpPr>
          <p:sp>
            <p:nvSpPr>
              <p:cNvPr id="10" name="TextBox 9"/>
              <p:cNvSpPr txBox="1"/>
              <p:nvPr/>
            </p:nvSpPr>
            <p:spPr>
              <a:xfrm>
                <a:off x="1101180" y="233611"/>
                <a:ext cx="7626362" cy="523220"/>
              </a:xfrm>
              <a:prstGeom prst="rect">
                <a:avLst/>
              </a:prstGeom>
              <a:noFill/>
            </p:spPr>
            <p:txBody>
              <a:bodyPr wrap="square" rtlCol="0">
                <a:spAutoFit/>
              </a:bodyPr>
              <a:lstStyle/>
              <a:p>
                <a:r>
                  <a:rPr lang="en-US" sz="2800" dirty="0">
                    <a:solidFill>
                      <a:prstClr val="white"/>
                    </a:solidFill>
                    <a:latin typeface="Garamond" panose="02020404030301010803" pitchFamily="18" charset="0"/>
                  </a:rPr>
                  <a:t>T</a:t>
                </a:r>
                <a:r>
                  <a:rPr lang="en-US" sz="2400" dirty="0">
                    <a:solidFill>
                      <a:prstClr val="white"/>
                    </a:solidFill>
                    <a:latin typeface="Garamond" panose="02020404030301010803" pitchFamily="18" charset="0"/>
                  </a:rPr>
                  <a:t>HE</a:t>
                </a:r>
                <a:r>
                  <a:rPr lang="en-US" sz="2600" dirty="0">
                    <a:solidFill>
                      <a:prstClr val="white"/>
                    </a:solidFill>
                    <a:latin typeface="Garamond" panose="02020404030301010803" pitchFamily="18" charset="0"/>
                  </a:rPr>
                  <a:t> </a:t>
                </a:r>
                <a:r>
                  <a:rPr lang="en-US" sz="2800" dirty="0">
                    <a:solidFill>
                      <a:prstClr val="white"/>
                    </a:solidFill>
                    <a:latin typeface="Garamond" panose="02020404030301010803" pitchFamily="18" charset="0"/>
                  </a:rPr>
                  <a:t>NCO</a:t>
                </a:r>
                <a:r>
                  <a:rPr lang="en-US" sz="2600" dirty="0">
                    <a:solidFill>
                      <a:prstClr val="white"/>
                    </a:solidFill>
                    <a:latin typeface="Garamond" panose="02020404030301010803" pitchFamily="18" charset="0"/>
                  </a:rPr>
                  <a:t> </a:t>
                </a:r>
                <a:r>
                  <a:rPr lang="en-US" sz="2800" dirty="0">
                    <a:solidFill>
                      <a:prstClr val="white"/>
                    </a:solidFill>
                    <a:latin typeface="Garamond" panose="02020404030301010803" pitchFamily="18" charset="0"/>
                  </a:rPr>
                  <a:t>L</a:t>
                </a:r>
                <a:r>
                  <a:rPr lang="en-US" sz="2400" dirty="0">
                    <a:solidFill>
                      <a:prstClr val="white"/>
                    </a:solidFill>
                    <a:latin typeface="Garamond" panose="02020404030301010803" pitchFamily="18" charset="0"/>
                  </a:rPr>
                  <a:t>EADERSHIP</a:t>
                </a:r>
                <a:r>
                  <a:rPr lang="en-US" sz="2600" dirty="0">
                    <a:solidFill>
                      <a:prstClr val="white"/>
                    </a:solidFill>
                    <a:latin typeface="Garamond" panose="02020404030301010803" pitchFamily="18" charset="0"/>
                  </a:rPr>
                  <a:t> </a:t>
                </a:r>
                <a:r>
                  <a:rPr lang="en-US" sz="2800" dirty="0">
                    <a:solidFill>
                      <a:prstClr val="white"/>
                    </a:solidFill>
                    <a:latin typeface="Garamond" panose="02020404030301010803" pitchFamily="18" charset="0"/>
                  </a:rPr>
                  <a:t>C</a:t>
                </a:r>
                <a:r>
                  <a:rPr lang="en-US" sz="2400" dirty="0">
                    <a:solidFill>
                      <a:prstClr val="white"/>
                    </a:solidFill>
                    <a:latin typeface="Garamond" panose="02020404030301010803" pitchFamily="18" charset="0"/>
                  </a:rPr>
                  <a:t>ENTER </a:t>
                </a:r>
                <a:r>
                  <a:rPr lang="en-US" sz="2800" dirty="0">
                    <a:solidFill>
                      <a:prstClr val="white"/>
                    </a:solidFill>
                    <a:latin typeface="Garamond" panose="02020404030301010803" pitchFamily="18" charset="0"/>
                  </a:rPr>
                  <a:t>O</a:t>
                </a:r>
                <a:r>
                  <a:rPr lang="en-US" sz="2400" dirty="0">
                    <a:solidFill>
                      <a:prstClr val="white"/>
                    </a:solidFill>
                    <a:latin typeface="Garamond" panose="02020404030301010803" pitchFamily="18" charset="0"/>
                  </a:rPr>
                  <a:t>F </a:t>
                </a:r>
                <a:r>
                  <a:rPr lang="en-US" sz="2800" dirty="0">
                    <a:solidFill>
                      <a:prstClr val="white"/>
                    </a:solidFill>
                    <a:latin typeface="Garamond" panose="02020404030301010803" pitchFamily="18" charset="0"/>
                  </a:rPr>
                  <a:t>E</a:t>
                </a:r>
                <a:r>
                  <a:rPr lang="en-US" sz="2400" dirty="0">
                    <a:solidFill>
                      <a:prstClr val="white"/>
                    </a:solidFill>
                    <a:latin typeface="Garamond" panose="02020404030301010803" pitchFamily="18" charset="0"/>
                  </a:rPr>
                  <a:t>XCELLENCE</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526" y="45265"/>
                <a:ext cx="944653" cy="1005840"/>
              </a:xfrm>
              <a:prstGeom prst="rect">
                <a:avLst/>
              </a:prstGeom>
            </p:spPr>
          </p:pic>
        </p:grpSp>
      </p:grpSp>
      <p:sp>
        <p:nvSpPr>
          <p:cNvPr id="3" name="Rectangle 2"/>
          <p:cNvSpPr/>
          <p:nvPr userDrawn="1"/>
        </p:nvSpPr>
        <p:spPr>
          <a:xfrm>
            <a:off x="4568058" y="6494461"/>
            <a:ext cx="3084493" cy="288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userDrawn="1"/>
        </p:nvSpPr>
        <p:spPr>
          <a:xfrm>
            <a:off x="4164527" y="6526103"/>
            <a:ext cx="3629712" cy="276999"/>
          </a:xfrm>
          <a:prstGeom prst="rect">
            <a:avLst/>
          </a:prstGeom>
          <a:noFill/>
        </p:spPr>
        <p:txBody>
          <a:bodyPr wrap="square" rtlCol="0">
            <a:spAutoFit/>
          </a:bodyPr>
          <a:lstStyle/>
          <a:p>
            <a:pPr algn="r"/>
            <a:r>
              <a:rPr lang="en-US" sz="1200" i="1" dirty="0">
                <a:solidFill>
                  <a:prstClr val="white"/>
                </a:solidFill>
                <a:latin typeface=" Arial"/>
              </a:rPr>
              <a:t>“Leaders Build Lethality, We Develop Leaders”</a:t>
            </a:r>
          </a:p>
        </p:txBody>
      </p:sp>
      <p:sp>
        <p:nvSpPr>
          <p:cNvPr id="20" name="TextBox 19"/>
          <p:cNvSpPr txBox="1"/>
          <p:nvPr userDrawn="1"/>
        </p:nvSpPr>
        <p:spPr>
          <a:xfrm>
            <a:off x="49422" y="1143653"/>
            <a:ext cx="4115105" cy="246221"/>
          </a:xfrm>
          <a:prstGeom prst="rect">
            <a:avLst/>
          </a:prstGeom>
          <a:noFill/>
        </p:spPr>
        <p:txBody>
          <a:bodyPr wrap="square" rtlCol="0">
            <a:spAutoFit/>
          </a:bodyPr>
          <a:lstStyle/>
          <a:p>
            <a:endParaRPr lang="en-US" sz="1000" b="1" dirty="0">
              <a:solidFill>
                <a:prstClr val="black"/>
              </a:solidFill>
              <a:latin typeface="Arial" panose="020B0604020202020204" pitchFamily="34" charset="0"/>
              <a:cs typeface="Arial" panose="020B0604020202020204" pitchFamily="34" charset="0"/>
            </a:endParaRPr>
          </a:p>
        </p:txBody>
      </p:sp>
      <p:sp>
        <p:nvSpPr>
          <p:cNvPr id="25" name="TextBox 24"/>
          <p:cNvSpPr txBox="1"/>
          <p:nvPr userDrawn="1"/>
        </p:nvSpPr>
        <p:spPr>
          <a:xfrm>
            <a:off x="4476124" y="1143652"/>
            <a:ext cx="4115105" cy="246221"/>
          </a:xfrm>
          <a:prstGeom prst="rect">
            <a:avLst/>
          </a:prstGeom>
          <a:noFill/>
        </p:spPr>
        <p:txBody>
          <a:bodyPr wrap="square" rtlCol="0">
            <a:spAutoFit/>
          </a:bodyPr>
          <a:lstStyle/>
          <a:p>
            <a:endParaRPr lang="en-US" sz="1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4773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david.m.sanders68.mil@mail.mil"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147" b="20398"/>
          <a:stretch/>
        </p:blipFill>
        <p:spPr>
          <a:xfrm>
            <a:off x="1" y="1192696"/>
            <a:ext cx="9143999" cy="4717774"/>
          </a:xfrm>
          <a:prstGeom prst="rect">
            <a:avLst/>
          </a:prstGeom>
        </p:spPr>
      </p:pic>
      <p:sp>
        <p:nvSpPr>
          <p:cNvPr id="9" name="Title 1"/>
          <p:cNvSpPr txBox="1">
            <a:spLocks/>
          </p:cNvSpPr>
          <p:nvPr/>
        </p:nvSpPr>
        <p:spPr>
          <a:xfrm>
            <a:off x="908639" y="6245915"/>
            <a:ext cx="2145457" cy="2681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Arial" panose="020B0604020202020204" pitchFamily="34" charset="0"/>
                <a:cs typeface="Arial" panose="020B0604020202020204" pitchFamily="34" charset="0"/>
              </a:rPr>
              <a:t>In-processing</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985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258" y="1266091"/>
            <a:ext cx="8361484" cy="1077218"/>
          </a:xfrm>
          <a:prstGeom prst="rect">
            <a:avLst/>
          </a:prstGeom>
          <a:noFill/>
        </p:spPr>
        <p:txBody>
          <a:bodyPr wrap="square" rtlCol="0">
            <a:spAutoFit/>
          </a:bodyPr>
          <a:lstStyle/>
          <a:p>
            <a:pPr algn="ctr"/>
            <a:r>
              <a:rPr lang="en-US" sz="1600" dirty="0"/>
              <a:t>The MEO Program formulates, directs, and sustains a comprehensive effort to maximize human potential and to ensure fair treatment for all Soldiers based solely on merit, performance, and potential in support of readiness. MEO philosophy is based on fairness, justice, and equity. Commanders are responsible for sustaining a positive EO climate within their units. </a:t>
            </a:r>
          </a:p>
        </p:txBody>
      </p:sp>
      <p:sp>
        <p:nvSpPr>
          <p:cNvPr id="4" name="TextBox 3"/>
          <p:cNvSpPr txBox="1"/>
          <p:nvPr/>
        </p:nvSpPr>
        <p:spPr>
          <a:xfrm>
            <a:off x="757019" y="2453614"/>
            <a:ext cx="2497015" cy="338554"/>
          </a:xfrm>
          <a:prstGeom prst="rect">
            <a:avLst/>
          </a:prstGeom>
          <a:noFill/>
        </p:spPr>
        <p:txBody>
          <a:bodyPr wrap="square" rtlCol="0">
            <a:spAutoFit/>
          </a:bodyPr>
          <a:lstStyle/>
          <a:p>
            <a:pPr algn="ctr"/>
            <a:r>
              <a:rPr lang="en-US" sz="1600" dirty="0" smtClean="0"/>
              <a:t>Bases of Discrimination</a:t>
            </a:r>
            <a:endParaRPr lang="en-US" sz="1600" dirty="0"/>
          </a:p>
        </p:txBody>
      </p:sp>
      <p:sp>
        <p:nvSpPr>
          <p:cNvPr id="6" name="TextBox 5"/>
          <p:cNvSpPr txBox="1"/>
          <p:nvPr/>
        </p:nvSpPr>
        <p:spPr>
          <a:xfrm>
            <a:off x="757020" y="2915279"/>
            <a:ext cx="2497012" cy="1569660"/>
          </a:xfrm>
          <a:prstGeom prst="rect">
            <a:avLst/>
          </a:prstGeom>
          <a:noFill/>
          <a:ln>
            <a:solidFill>
              <a:srgbClr val="686B51"/>
            </a:solidFill>
          </a:ln>
        </p:spPr>
        <p:txBody>
          <a:bodyPr wrap="square" rtlCol="0">
            <a:spAutoFit/>
          </a:bodyPr>
          <a:lstStyle/>
          <a:p>
            <a:r>
              <a:rPr lang="en-US" sz="1600" dirty="0" smtClean="0"/>
              <a:t>Color</a:t>
            </a:r>
          </a:p>
          <a:p>
            <a:r>
              <a:rPr lang="en-US" sz="1600" dirty="0" smtClean="0"/>
              <a:t>Sex (</a:t>
            </a:r>
            <a:r>
              <a:rPr lang="en-US" sz="1400" dirty="0" smtClean="0"/>
              <a:t>including Gender Identity</a:t>
            </a:r>
            <a:r>
              <a:rPr lang="en-US" sz="1600" dirty="0" smtClean="0"/>
              <a:t>)</a:t>
            </a:r>
          </a:p>
          <a:p>
            <a:r>
              <a:rPr lang="en-US" sz="1600" dirty="0" smtClean="0"/>
              <a:t>Race</a:t>
            </a:r>
          </a:p>
          <a:p>
            <a:r>
              <a:rPr lang="en-US" sz="1600" dirty="0" smtClean="0"/>
              <a:t>Religion</a:t>
            </a:r>
          </a:p>
          <a:p>
            <a:r>
              <a:rPr lang="en-US" sz="1600" dirty="0" smtClean="0"/>
              <a:t>National Origin</a:t>
            </a:r>
          </a:p>
          <a:p>
            <a:r>
              <a:rPr lang="en-US" sz="1600" dirty="0" smtClean="0"/>
              <a:t>Sexual Orientation</a:t>
            </a:r>
            <a:endParaRPr lang="en-US" sz="1600" dirty="0"/>
          </a:p>
        </p:txBody>
      </p:sp>
      <p:sp>
        <p:nvSpPr>
          <p:cNvPr id="7" name="TextBox 6"/>
          <p:cNvSpPr txBox="1"/>
          <p:nvPr/>
        </p:nvSpPr>
        <p:spPr>
          <a:xfrm>
            <a:off x="3387236" y="2453614"/>
            <a:ext cx="2497015" cy="338554"/>
          </a:xfrm>
          <a:prstGeom prst="rect">
            <a:avLst/>
          </a:prstGeom>
          <a:noFill/>
        </p:spPr>
        <p:txBody>
          <a:bodyPr wrap="square" rtlCol="0">
            <a:spAutoFit/>
          </a:bodyPr>
          <a:lstStyle/>
          <a:p>
            <a:pPr algn="ctr"/>
            <a:r>
              <a:rPr lang="en-US" sz="1600" dirty="0" smtClean="0"/>
              <a:t>Types of Harassment</a:t>
            </a:r>
            <a:endParaRPr lang="en-US" sz="1600" dirty="0"/>
          </a:p>
        </p:txBody>
      </p:sp>
      <p:sp>
        <p:nvSpPr>
          <p:cNvPr id="8" name="TextBox 7"/>
          <p:cNvSpPr txBox="1"/>
          <p:nvPr/>
        </p:nvSpPr>
        <p:spPr>
          <a:xfrm>
            <a:off x="3387235" y="3038390"/>
            <a:ext cx="2497015" cy="1323439"/>
          </a:xfrm>
          <a:prstGeom prst="rect">
            <a:avLst/>
          </a:prstGeom>
          <a:noFill/>
          <a:ln>
            <a:solidFill>
              <a:srgbClr val="686B51"/>
            </a:solidFill>
          </a:ln>
        </p:spPr>
        <p:txBody>
          <a:bodyPr wrap="square" rtlCol="0">
            <a:spAutoFit/>
          </a:bodyPr>
          <a:lstStyle/>
          <a:p>
            <a:r>
              <a:rPr lang="en-US" sz="1600" dirty="0" smtClean="0"/>
              <a:t>Hazing</a:t>
            </a:r>
          </a:p>
          <a:p>
            <a:r>
              <a:rPr lang="en-US" sz="1600" dirty="0" smtClean="0"/>
              <a:t>Bulling</a:t>
            </a:r>
          </a:p>
          <a:p>
            <a:r>
              <a:rPr lang="en-US" sz="1600" dirty="0" smtClean="0"/>
              <a:t>Discriminatory</a:t>
            </a:r>
          </a:p>
          <a:p>
            <a:r>
              <a:rPr lang="en-US" sz="1600" dirty="0" smtClean="0"/>
              <a:t>Other acts of misconduct</a:t>
            </a:r>
          </a:p>
          <a:p>
            <a:r>
              <a:rPr lang="en-US" sz="1600" dirty="0" smtClean="0"/>
              <a:t>Online misconduct</a:t>
            </a:r>
          </a:p>
        </p:txBody>
      </p:sp>
      <p:sp>
        <p:nvSpPr>
          <p:cNvPr id="9" name="TextBox 8"/>
          <p:cNvSpPr txBox="1"/>
          <p:nvPr/>
        </p:nvSpPr>
        <p:spPr>
          <a:xfrm>
            <a:off x="6017454" y="3038390"/>
            <a:ext cx="2497015" cy="830997"/>
          </a:xfrm>
          <a:prstGeom prst="rect">
            <a:avLst/>
          </a:prstGeom>
          <a:noFill/>
          <a:ln>
            <a:solidFill>
              <a:srgbClr val="686B51"/>
            </a:solidFill>
          </a:ln>
        </p:spPr>
        <p:txBody>
          <a:bodyPr wrap="square" rtlCol="0">
            <a:spAutoFit/>
          </a:bodyPr>
          <a:lstStyle/>
          <a:p>
            <a:r>
              <a:rPr lang="en-US" sz="1600" dirty="0" smtClean="0"/>
              <a:t>Disparaging terms</a:t>
            </a:r>
          </a:p>
          <a:p>
            <a:r>
              <a:rPr lang="en-US" sz="1600" dirty="0" smtClean="0"/>
              <a:t>Reprisal</a:t>
            </a:r>
          </a:p>
          <a:p>
            <a:r>
              <a:rPr lang="en-US" sz="1600" dirty="0" smtClean="0"/>
              <a:t>Retaliation</a:t>
            </a:r>
          </a:p>
        </p:txBody>
      </p:sp>
      <p:sp>
        <p:nvSpPr>
          <p:cNvPr id="10" name="TextBox 9"/>
          <p:cNvSpPr txBox="1"/>
          <p:nvPr/>
        </p:nvSpPr>
        <p:spPr>
          <a:xfrm>
            <a:off x="6017454" y="2453614"/>
            <a:ext cx="2497015" cy="338554"/>
          </a:xfrm>
          <a:prstGeom prst="rect">
            <a:avLst/>
          </a:prstGeom>
          <a:noFill/>
        </p:spPr>
        <p:txBody>
          <a:bodyPr wrap="square" rtlCol="0">
            <a:spAutoFit/>
          </a:bodyPr>
          <a:lstStyle/>
          <a:p>
            <a:pPr algn="ctr"/>
            <a:r>
              <a:rPr lang="en-US" sz="1600" dirty="0" smtClean="0"/>
              <a:t>Other MEO Concerns</a:t>
            </a:r>
            <a:endParaRPr lang="en-US" sz="1600" dirty="0"/>
          </a:p>
        </p:txBody>
      </p:sp>
    </p:spTree>
    <p:extLst>
      <p:ext uri="{BB962C8B-B14F-4D97-AF65-F5344CB8AC3E}">
        <p14:creationId xmlns:p14="http://schemas.microsoft.com/office/powerpoint/2010/main" val="55184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8237" y="1196506"/>
            <a:ext cx="3567477" cy="461665"/>
          </a:xfrm>
          <a:prstGeom prst="rect">
            <a:avLst/>
          </a:prstGeom>
          <a:noFill/>
        </p:spPr>
        <p:txBody>
          <a:bodyPr wrap="square" rtlCol="0">
            <a:spAutoFit/>
          </a:bodyPr>
          <a:lstStyle/>
          <a:p>
            <a:pPr algn="ctr"/>
            <a:r>
              <a:rPr lang="en-US" sz="2400" dirty="0" smtClean="0"/>
              <a:t>BASES OF DISCRIMINATION</a:t>
            </a:r>
            <a:endParaRPr lang="en-US" sz="2400" dirty="0"/>
          </a:p>
        </p:txBody>
      </p:sp>
      <p:sp>
        <p:nvSpPr>
          <p:cNvPr id="5" name="TextBox 4"/>
          <p:cNvSpPr txBox="1"/>
          <p:nvPr/>
        </p:nvSpPr>
        <p:spPr>
          <a:xfrm>
            <a:off x="319597" y="1658171"/>
            <a:ext cx="8484755" cy="4124206"/>
          </a:xfrm>
          <a:prstGeom prst="rect">
            <a:avLst/>
          </a:prstGeom>
          <a:noFill/>
        </p:spPr>
        <p:txBody>
          <a:bodyPr wrap="square" rtlCol="0">
            <a:spAutoFit/>
          </a:bodyPr>
          <a:lstStyle/>
          <a:p>
            <a:pPr algn="just"/>
            <a:r>
              <a:rPr lang="pt-BR" sz="1200" dirty="0"/>
              <a:t>AR 600–20 • 24 July 2020 </a:t>
            </a:r>
            <a:endParaRPr lang="pt-BR" sz="1200" dirty="0" smtClean="0"/>
          </a:p>
          <a:p>
            <a:pPr algn="just"/>
            <a:r>
              <a:rPr lang="en-US" sz="1200" dirty="0" smtClean="0"/>
              <a:t>a.</a:t>
            </a:r>
            <a:r>
              <a:rPr lang="en-US" sz="1200" i="1" dirty="0" smtClean="0"/>
              <a:t> </a:t>
            </a:r>
            <a:r>
              <a:rPr lang="en-US" sz="1200" b="1" i="1" dirty="0" smtClean="0"/>
              <a:t>Color </a:t>
            </a:r>
            <a:r>
              <a:rPr lang="en-US" sz="1200" b="1" i="1" dirty="0"/>
              <a:t>discrimination</a:t>
            </a:r>
            <a:r>
              <a:rPr lang="en-US" sz="1200" i="1" dirty="0"/>
              <a:t>. </a:t>
            </a:r>
            <a:r>
              <a:rPr lang="en-US" sz="1200" dirty="0"/>
              <a:t>Occurs when an individual is treated differently based on the lightness, darkness or toner color characteristics of the person. This type of discrimination can occur with race discrimination. Color </a:t>
            </a:r>
            <a:r>
              <a:rPr lang="en-US" sz="1200" dirty="0" smtClean="0"/>
              <a:t>discrimination </a:t>
            </a:r>
            <a:r>
              <a:rPr lang="en-US" sz="1200" dirty="0"/>
              <a:t>can occur between persons of different races or ethnicities. It can also occur when members of the same race treat each other differently because of lightness or darkness of their skin</a:t>
            </a:r>
            <a:r>
              <a:rPr lang="en-US" sz="1200" dirty="0" smtClean="0"/>
              <a:t>.</a:t>
            </a:r>
          </a:p>
          <a:p>
            <a:pPr algn="just"/>
            <a:endParaRPr lang="en-US" sz="200" dirty="0"/>
          </a:p>
          <a:p>
            <a:pPr algn="just"/>
            <a:r>
              <a:rPr lang="en-US" sz="1200" dirty="0"/>
              <a:t>b. </a:t>
            </a:r>
            <a:r>
              <a:rPr lang="en-US" sz="1200" b="1" i="1" dirty="0"/>
              <a:t>Sex discrimination</a:t>
            </a:r>
            <a:r>
              <a:rPr lang="en-US" sz="1200" i="1" dirty="0"/>
              <a:t>. </a:t>
            </a:r>
            <a:r>
              <a:rPr lang="en-US" sz="1200" dirty="0"/>
              <a:t>Occurs when an individual is deprived of an opportunity because of their sex (including gender identity and pregnancy) or when decisions are made based on stereotypes and assumptions about abilities, traits, or the performance of individuals on the basis of sex</a:t>
            </a:r>
            <a:r>
              <a:rPr lang="en-US" sz="1200" dirty="0" smtClean="0"/>
              <a:t>.</a:t>
            </a:r>
          </a:p>
          <a:p>
            <a:pPr algn="just"/>
            <a:endParaRPr lang="en-US" sz="200" dirty="0"/>
          </a:p>
          <a:p>
            <a:pPr algn="just"/>
            <a:r>
              <a:rPr lang="en-US" sz="1200" dirty="0"/>
              <a:t>c. </a:t>
            </a:r>
            <a:r>
              <a:rPr lang="en-US" sz="1200" b="1" i="1" dirty="0"/>
              <a:t>Racial discrimination</a:t>
            </a:r>
            <a:r>
              <a:rPr lang="en-US" sz="1200" i="1" dirty="0"/>
              <a:t>. </a:t>
            </a:r>
            <a:r>
              <a:rPr lang="en-US" sz="1200" dirty="0"/>
              <a:t>Occurs when an individual is treated differently because of their racial group, racial </a:t>
            </a:r>
            <a:r>
              <a:rPr lang="en-US" sz="1200" dirty="0" smtClean="0"/>
              <a:t>characteristics </a:t>
            </a:r>
            <a:r>
              <a:rPr lang="en-US" sz="1200" dirty="0"/>
              <a:t>(for example, hair texture, color, facial features), or because of their relationship or association with someone of a particular race. Racial discrimination applies regardless of whether the discrimination is directed at Whites, Blacks or African Americans, Asians or Pacific Islanders, Hispanics or Latinos, Native Americans, American Indian or Alaska Natives, multi-racial individuals, or other ethnicities</a:t>
            </a:r>
            <a:r>
              <a:rPr lang="en-US" sz="1200" dirty="0" smtClean="0"/>
              <a:t>.</a:t>
            </a:r>
          </a:p>
          <a:p>
            <a:pPr algn="just"/>
            <a:endParaRPr lang="en-US" sz="200" dirty="0"/>
          </a:p>
          <a:p>
            <a:pPr algn="just"/>
            <a:r>
              <a:rPr lang="en-US" sz="1200" dirty="0"/>
              <a:t>d. </a:t>
            </a:r>
            <a:r>
              <a:rPr lang="en-US" sz="1200" b="1" i="1" dirty="0"/>
              <a:t>Religious discrimination</a:t>
            </a:r>
            <a:r>
              <a:rPr lang="en-US" sz="1200" i="1" dirty="0"/>
              <a:t>. </a:t>
            </a:r>
            <a:r>
              <a:rPr lang="en-US" sz="1200" dirty="0"/>
              <a:t>Occurs when an individual is treated more or less favorably because of their religious beliefs or practices––except to the extent a religious accommodation is warranted. For example, imposing stricter promotion requirements for a person of a certain religious or imposing more or different work requirements on an individual because of their religious beliefs or practices, or forcing an individual to participate––or not participate––in a religious activity</a:t>
            </a:r>
            <a:r>
              <a:rPr lang="en-US" sz="1200" dirty="0" smtClean="0"/>
              <a:t>.</a:t>
            </a:r>
          </a:p>
          <a:p>
            <a:pPr algn="just"/>
            <a:endParaRPr lang="en-US" sz="200" dirty="0"/>
          </a:p>
          <a:p>
            <a:pPr algn="just"/>
            <a:r>
              <a:rPr lang="en-US" sz="1200" dirty="0"/>
              <a:t>e. </a:t>
            </a:r>
            <a:r>
              <a:rPr lang="en-US" sz="1200" b="1" i="1" dirty="0"/>
              <a:t>National origin discrimination</a:t>
            </a:r>
            <a:r>
              <a:rPr lang="en-US" sz="1200" i="1" dirty="0"/>
              <a:t>. </a:t>
            </a:r>
            <a:r>
              <a:rPr lang="en-US" sz="1200" dirty="0"/>
              <a:t>Occurs when an individual is treated less favorably because of their origin, ethnicity or accent, or because it is believed they are a particular nationality. </a:t>
            </a:r>
            <a:endParaRPr lang="en-US" sz="1200" dirty="0" smtClean="0"/>
          </a:p>
          <a:p>
            <a:pPr algn="just"/>
            <a:endParaRPr lang="en-US" sz="200" dirty="0"/>
          </a:p>
          <a:p>
            <a:pPr algn="just"/>
            <a:r>
              <a:rPr lang="en-US" sz="1200" dirty="0"/>
              <a:t>f. </a:t>
            </a:r>
            <a:r>
              <a:rPr lang="en-US" sz="1200" b="1" i="1" dirty="0"/>
              <a:t>Sexual orientation discrimination</a:t>
            </a:r>
            <a:r>
              <a:rPr lang="en-US" sz="1200" i="1" dirty="0"/>
              <a:t>. </a:t>
            </a:r>
            <a:r>
              <a:rPr lang="en-US" sz="1200" dirty="0"/>
              <a:t>One’s emotional or physical attraction to the same and/or opposite sex (homo-sexuality, bisexuality, or heterosexuality). Complaints may be based on actual or perceived sexual orientation, as well as association with an individual or affinity group associated with a particular sexual orientation</a:t>
            </a:r>
            <a:r>
              <a:rPr lang="en-US" sz="1200" dirty="0" smtClean="0"/>
              <a:t>.</a:t>
            </a:r>
            <a:endParaRPr lang="en-US" sz="1200" dirty="0"/>
          </a:p>
        </p:txBody>
      </p:sp>
    </p:spTree>
    <p:extLst>
      <p:ext uri="{BB962C8B-B14F-4D97-AF65-F5344CB8AC3E}">
        <p14:creationId xmlns:p14="http://schemas.microsoft.com/office/powerpoint/2010/main" val="250967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8237" y="1196506"/>
            <a:ext cx="3567477" cy="461665"/>
          </a:xfrm>
          <a:prstGeom prst="rect">
            <a:avLst/>
          </a:prstGeom>
          <a:noFill/>
        </p:spPr>
        <p:txBody>
          <a:bodyPr wrap="square" rtlCol="0">
            <a:spAutoFit/>
          </a:bodyPr>
          <a:lstStyle/>
          <a:p>
            <a:pPr algn="ctr"/>
            <a:r>
              <a:rPr lang="en-US" sz="2400" dirty="0" smtClean="0"/>
              <a:t>TYPES OF HARASSMENT</a:t>
            </a:r>
            <a:endParaRPr lang="en-US" sz="2400" dirty="0"/>
          </a:p>
        </p:txBody>
      </p:sp>
      <p:sp>
        <p:nvSpPr>
          <p:cNvPr id="5" name="TextBox 4"/>
          <p:cNvSpPr txBox="1"/>
          <p:nvPr/>
        </p:nvSpPr>
        <p:spPr>
          <a:xfrm>
            <a:off x="319597" y="1658171"/>
            <a:ext cx="8484755" cy="4185761"/>
          </a:xfrm>
          <a:prstGeom prst="rect">
            <a:avLst/>
          </a:prstGeom>
          <a:noFill/>
        </p:spPr>
        <p:txBody>
          <a:bodyPr wrap="square" rtlCol="0">
            <a:spAutoFit/>
          </a:bodyPr>
          <a:lstStyle/>
          <a:p>
            <a:pPr algn="just"/>
            <a:r>
              <a:rPr lang="pt-BR" sz="1200" dirty="0"/>
              <a:t>AR 600–20 • 24 July </a:t>
            </a:r>
            <a:r>
              <a:rPr lang="pt-BR" sz="1200" dirty="0" smtClean="0"/>
              <a:t>2020 </a:t>
            </a:r>
            <a:endParaRPr lang="pt-BR" sz="1200" dirty="0"/>
          </a:p>
          <a:p>
            <a:pPr algn="just"/>
            <a:r>
              <a:rPr lang="en-US" sz="1200" dirty="0" smtClean="0"/>
              <a:t>a.</a:t>
            </a:r>
            <a:r>
              <a:rPr lang="en-US" sz="1200" i="1" dirty="0" smtClean="0"/>
              <a:t> </a:t>
            </a:r>
            <a:r>
              <a:rPr lang="en-US" sz="1200" b="1" i="1" dirty="0" smtClean="0"/>
              <a:t>Hazing</a:t>
            </a:r>
            <a:r>
              <a:rPr lang="en-US" sz="1200" dirty="0" smtClean="0"/>
              <a:t>. </a:t>
            </a:r>
            <a:r>
              <a:rPr lang="en-US" sz="1200" dirty="0"/>
              <a:t>A form of harassment that includes conduct through which Soldiers or DA Civilian employees (who haze Soldiers), without a proper military authority or other governmental purpose but with a nexus to military service, physically or psychologically injures or creates a risk of physical or psychological injury to Soldiers for the purpose of: initiation into, admission into, affiliation with, change in status or position within, or a condition for continued membership in any military or DA Civilian organization. </a:t>
            </a:r>
            <a:endParaRPr lang="en-US" sz="200" dirty="0"/>
          </a:p>
          <a:p>
            <a:pPr algn="just"/>
            <a:r>
              <a:rPr lang="en-US" sz="1200" dirty="0"/>
              <a:t>b. </a:t>
            </a:r>
            <a:r>
              <a:rPr lang="en-US" sz="1200" b="1" i="1" dirty="0" smtClean="0"/>
              <a:t>Bullying</a:t>
            </a:r>
            <a:r>
              <a:rPr lang="en-US" sz="1200" i="1" dirty="0" smtClean="0"/>
              <a:t>. </a:t>
            </a:r>
            <a:r>
              <a:rPr lang="en-US" sz="1200" dirty="0"/>
              <a:t>A form of harassment that includes acts of aggression by Soldiers or DA Civilian employees, with a nexus to military service, with the intent of harming a Soldier either physically or psychologically, without proper military authority or other governmental purpose. Bullying is the exposure of an individual or group to physical and/or emotional aggression with the intent to cause distress or harm. Bullying may involve the singling out of an individual from his or her coworkers, or unit, for ridicule because he or she is considered different or weak. It often is indirect or subtle in nature and involves an imbalance of power between the aggressor and the victim. </a:t>
            </a:r>
            <a:endParaRPr lang="en-US" sz="200" dirty="0"/>
          </a:p>
          <a:p>
            <a:pPr algn="just"/>
            <a:r>
              <a:rPr lang="en-US" sz="1200" dirty="0"/>
              <a:t>c. </a:t>
            </a:r>
            <a:r>
              <a:rPr lang="en-US" sz="1200" b="1" i="1" dirty="0" smtClean="0"/>
              <a:t>Discriminatory harassment</a:t>
            </a:r>
            <a:r>
              <a:rPr lang="en-US" sz="1200" dirty="0" smtClean="0"/>
              <a:t>. Unwelcomed harassment based on the six bases of discrimination.</a:t>
            </a:r>
            <a:endParaRPr lang="en-US" sz="200" dirty="0"/>
          </a:p>
          <a:p>
            <a:pPr algn="just"/>
            <a:r>
              <a:rPr lang="en-US" sz="1200" dirty="0"/>
              <a:t>d. </a:t>
            </a:r>
            <a:r>
              <a:rPr lang="en-US" sz="1200" b="1" i="1" dirty="0" smtClean="0"/>
              <a:t>Other acts of misconduct</a:t>
            </a:r>
            <a:r>
              <a:rPr lang="en-US" sz="1200" dirty="0" smtClean="0"/>
              <a:t>. </a:t>
            </a:r>
            <a:r>
              <a:rPr lang="en-US" sz="1200" dirty="0"/>
              <a:t>Misconduct may or may not meet the definitions above for hazing or bullying, yet may violate the dignity and respect of others. Additionally, </a:t>
            </a:r>
            <a:r>
              <a:rPr lang="en-US" sz="1200" dirty="0" smtClean="0"/>
              <a:t>other </a:t>
            </a:r>
            <a:r>
              <a:rPr lang="en-US" sz="1200" dirty="0"/>
              <a:t>policy, regulation or law, and/or violations against persons as outlined in the UCMJ may violate the provisions of this paragraph.</a:t>
            </a:r>
            <a:endParaRPr lang="en-US" sz="1200" dirty="0" smtClean="0"/>
          </a:p>
          <a:p>
            <a:pPr algn="just"/>
            <a:endParaRPr lang="en-US" sz="200" dirty="0"/>
          </a:p>
          <a:p>
            <a:pPr algn="just"/>
            <a:r>
              <a:rPr lang="en-US" sz="1200" dirty="0"/>
              <a:t>e. </a:t>
            </a:r>
            <a:r>
              <a:rPr lang="en-US" sz="1200" b="1" i="1" dirty="0" smtClean="0"/>
              <a:t>Online misconduct</a:t>
            </a:r>
            <a:r>
              <a:rPr lang="en-US" sz="1200" dirty="0" smtClean="0"/>
              <a:t>. </a:t>
            </a:r>
            <a:r>
              <a:rPr lang="en-US" sz="1200" dirty="0"/>
              <a:t>The use of electronic communication to inflict harm. Electronic communication is the transfer of information (signs, writing, images, sounds, or data) transmitted by computer, phone or other electronic </a:t>
            </a:r>
            <a:r>
              <a:rPr lang="en-US" sz="1200" dirty="0" smtClean="0"/>
              <a:t>device via text </a:t>
            </a:r>
            <a:r>
              <a:rPr lang="en-US" sz="1200" dirty="0"/>
              <a:t>messages, emails, chats, instant messaging, screensavers, blogs, social media sites, electronic device applications, and Web/video conferencing. Examples of online misconduct include, but are not limited to: hazing, bullying, harassment, discriminatory harassment, stalking, retaliation, or any other types of misconduct that undermines dignity and respect. When using electronic </a:t>
            </a:r>
            <a:r>
              <a:rPr lang="en-US" sz="1200" dirty="0" smtClean="0"/>
              <a:t>communication </a:t>
            </a:r>
            <a:r>
              <a:rPr lang="en-US" sz="1200" dirty="0"/>
              <a:t>devices, Army personnel should apply “Think, Type, and Post”: “Think” about the message being communicated </a:t>
            </a:r>
            <a:r>
              <a:rPr lang="en-US" sz="1200" dirty="0" smtClean="0"/>
              <a:t>and potential viewer; </a:t>
            </a:r>
            <a:r>
              <a:rPr lang="en-US" sz="1200" dirty="0"/>
              <a:t>“Type” a communication that is consistent with Army values; and “Post” only those messages that demonstrate dignity and respect for self and others.</a:t>
            </a:r>
          </a:p>
        </p:txBody>
      </p:sp>
    </p:spTree>
    <p:extLst>
      <p:ext uri="{BB962C8B-B14F-4D97-AF65-F5344CB8AC3E}">
        <p14:creationId xmlns:p14="http://schemas.microsoft.com/office/powerpoint/2010/main" val="950763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8237" y="1196506"/>
            <a:ext cx="3567477" cy="461665"/>
          </a:xfrm>
          <a:prstGeom prst="rect">
            <a:avLst/>
          </a:prstGeom>
          <a:noFill/>
        </p:spPr>
        <p:txBody>
          <a:bodyPr wrap="square" rtlCol="0">
            <a:spAutoFit/>
          </a:bodyPr>
          <a:lstStyle/>
          <a:p>
            <a:pPr algn="ctr"/>
            <a:r>
              <a:rPr lang="en-US" sz="2400" dirty="0" smtClean="0"/>
              <a:t>OTHER MEO CONCERNS</a:t>
            </a:r>
            <a:endParaRPr lang="en-US" sz="2400" dirty="0"/>
          </a:p>
        </p:txBody>
      </p:sp>
      <p:sp>
        <p:nvSpPr>
          <p:cNvPr id="5" name="TextBox 4"/>
          <p:cNvSpPr txBox="1"/>
          <p:nvPr/>
        </p:nvSpPr>
        <p:spPr>
          <a:xfrm>
            <a:off x="319597" y="1658171"/>
            <a:ext cx="8484755" cy="2954655"/>
          </a:xfrm>
          <a:prstGeom prst="rect">
            <a:avLst/>
          </a:prstGeom>
          <a:noFill/>
        </p:spPr>
        <p:txBody>
          <a:bodyPr wrap="square" rtlCol="0">
            <a:spAutoFit/>
          </a:bodyPr>
          <a:lstStyle/>
          <a:p>
            <a:pPr algn="just"/>
            <a:r>
              <a:rPr lang="pt-BR" sz="1200" dirty="0"/>
              <a:t>AR 600–20 • 24 July </a:t>
            </a:r>
            <a:r>
              <a:rPr lang="pt-BR" sz="1200" dirty="0" smtClean="0"/>
              <a:t>2020 </a:t>
            </a:r>
            <a:endParaRPr lang="pt-BR" sz="1200" dirty="0"/>
          </a:p>
          <a:p>
            <a:pPr algn="just"/>
            <a:r>
              <a:rPr lang="en-US" sz="1200" dirty="0" smtClean="0"/>
              <a:t>a.</a:t>
            </a:r>
            <a:r>
              <a:rPr lang="en-US" sz="1200" i="1" dirty="0" smtClean="0"/>
              <a:t> </a:t>
            </a:r>
            <a:r>
              <a:rPr lang="en-US" sz="1200" b="1" i="1" dirty="0"/>
              <a:t>D</a:t>
            </a:r>
            <a:r>
              <a:rPr lang="en-US" sz="1200" b="1" i="1" dirty="0" smtClean="0"/>
              <a:t>isparaging Terms</a:t>
            </a:r>
            <a:r>
              <a:rPr lang="en-US" sz="1200" i="1" dirty="0" smtClean="0"/>
              <a:t>. </a:t>
            </a:r>
            <a:r>
              <a:rPr lang="en-US" sz="1200" dirty="0"/>
              <a:t>Terms used to degrade, belittle, insult, or negative statements pertaining to race, color, sex (including gender identity), national origin, or religion. These terms include insults, printed material, visual material, signs, symbols, posters, or insignia. The determining factor whether a term is disparaging is not the intent but the impact it has on the recipient or a reasonable person. The use of these terms may contribute to an unlawful hostile work environment if it occurs with respect to a person’s race, color, sex (including gender identity), national origin, or religion and must not be tolerated.</a:t>
            </a:r>
            <a:endParaRPr lang="en-US" sz="1200" dirty="0" smtClean="0"/>
          </a:p>
          <a:p>
            <a:pPr algn="just"/>
            <a:endParaRPr lang="en-US" sz="200" dirty="0"/>
          </a:p>
          <a:p>
            <a:pPr algn="just"/>
            <a:r>
              <a:rPr lang="en-US" sz="1200" dirty="0"/>
              <a:t>b. </a:t>
            </a:r>
            <a:r>
              <a:rPr lang="en-US" sz="1200" b="1" i="1" dirty="0" smtClean="0"/>
              <a:t>Disparaging Treatment</a:t>
            </a:r>
            <a:r>
              <a:rPr lang="en-US" sz="1200" i="1" dirty="0" smtClean="0"/>
              <a:t>. </a:t>
            </a:r>
            <a:r>
              <a:rPr lang="en-US" sz="1200" dirty="0"/>
              <a:t>Treatment that is different and unequal because of race, color, sex (including gender identity), national origin, or religion, or sexual orientation</a:t>
            </a:r>
            <a:r>
              <a:rPr lang="en-US" sz="1200" dirty="0" smtClean="0"/>
              <a:t>.</a:t>
            </a:r>
          </a:p>
          <a:p>
            <a:pPr algn="just"/>
            <a:endParaRPr lang="en-US" sz="200" dirty="0"/>
          </a:p>
          <a:p>
            <a:pPr algn="just"/>
            <a:r>
              <a:rPr lang="en-US" sz="1200" dirty="0"/>
              <a:t>c. </a:t>
            </a:r>
            <a:r>
              <a:rPr lang="en-US" sz="1200" b="1" i="1" dirty="0" smtClean="0"/>
              <a:t>Reprisal</a:t>
            </a:r>
            <a:r>
              <a:rPr lang="en-US" sz="1200" i="1" dirty="0" smtClean="0"/>
              <a:t>. </a:t>
            </a:r>
            <a:r>
              <a:rPr lang="en-US" sz="1200" dirty="0"/>
              <a:t>Taking or threatening to take an unfavorable personnel action, or withholding or threatening to withhold a favorable personnel action, or any other act of retaliation, against a Soldier or Family member, for making or preparing a formal MEO complaint, a DA Civilian for engaging in activity in opposition to perceived discrimination; or against an alleged subject under investigation.</a:t>
            </a:r>
            <a:endParaRPr lang="en-US" sz="1200" dirty="0" smtClean="0"/>
          </a:p>
          <a:p>
            <a:pPr algn="just"/>
            <a:endParaRPr lang="en-US" sz="200" dirty="0"/>
          </a:p>
          <a:p>
            <a:pPr algn="just"/>
            <a:r>
              <a:rPr lang="en-US" sz="1200" dirty="0"/>
              <a:t>d. </a:t>
            </a:r>
            <a:r>
              <a:rPr lang="en-US" sz="1200" b="1" i="1" dirty="0" smtClean="0"/>
              <a:t>Retaliation</a:t>
            </a:r>
            <a:r>
              <a:rPr lang="en-US" sz="1200" i="1" dirty="0" smtClean="0"/>
              <a:t>. </a:t>
            </a:r>
            <a:r>
              <a:rPr lang="en-US" sz="1200" dirty="0"/>
              <a:t>Any person subject to the UCMJ who wrongfully takes or threatens to take an adverse personnel action, or wrongfully withholds or threatens to withhold a favorable personnel action with the intent to discourage or retaliate against any person for reporting or planning to report a criminal offense, or making, or planning to make a protected </a:t>
            </a:r>
            <a:r>
              <a:rPr lang="en-US" sz="1200" dirty="0" smtClean="0"/>
              <a:t>communication</a:t>
            </a:r>
            <a:r>
              <a:rPr lang="en-US" sz="1200" dirty="0"/>
              <a:t>. (See Article 132, UCMJ (2019</a:t>
            </a:r>
            <a:r>
              <a:rPr lang="en-US" sz="1200" dirty="0" smtClean="0"/>
              <a:t>))</a:t>
            </a:r>
            <a:endParaRPr lang="en-US" sz="200" dirty="0"/>
          </a:p>
        </p:txBody>
      </p:sp>
    </p:spTree>
    <p:extLst>
      <p:ext uri="{BB962C8B-B14F-4D97-AF65-F5344CB8AC3E}">
        <p14:creationId xmlns:p14="http://schemas.microsoft.com/office/powerpoint/2010/main" val="198819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3745" y="1196506"/>
            <a:ext cx="3739674" cy="461665"/>
          </a:xfrm>
          <a:prstGeom prst="rect">
            <a:avLst/>
          </a:prstGeom>
          <a:noFill/>
        </p:spPr>
        <p:txBody>
          <a:bodyPr wrap="square" rtlCol="0">
            <a:spAutoFit/>
          </a:bodyPr>
          <a:lstStyle/>
          <a:p>
            <a:pPr algn="ctr"/>
            <a:r>
              <a:rPr lang="en-US" sz="2400" dirty="0" smtClean="0"/>
              <a:t>BYSTANDER INTERVENTION</a:t>
            </a:r>
            <a:endParaRPr lang="en-US" sz="2400" dirty="0"/>
          </a:p>
        </p:txBody>
      </p:sp>
      <p:sp>
        <p:nvSpPr>
          <p:cNvPr id="5" name="TextBox 4"/>
          <p:cNvSpPr txBox="1"/>
          <p:nvPr/>
        </p:nvSpPr>
        <p:spPr>
          <a:xfrm>
            <a:off x="319597" y="1658171"/>
            <a:ext cx="8484755" cy="3108543"/>
          </a:xfrm>
          <a:prstGeom prst="rect">
            <a:avLst/>
          </a:prstGeom>
          <a:noFill/>
        </p:spPr>
        <p:txBody>
          <a:bodyPr wrap="square" rtlCol="0">
            <a:spAutoFit/>
          </a:bodyPr>
          <a:lstStyle/>
          <a:p>
            <a:pPr algn="just"/>
            <a:r>
              <a:rPr lang="en-US" sz="1200" dirty="0" smtClean="0"/>
              <a:t>A bystander is someone who witnesses some action, situation, or event. Bystander Intervention is assessing the situation to determine what type of intervention, if any, might be appropriate.  Bystander intervention can also mean stepping in, acknowledging, and recognizing positive behaviors.  Bystander effect (also known as bystander apathy) is a psychological phenomenon where persons are less likely to intervene in a situation when others are present than when they are alone.</a:t>
            </a:r>
          </a:p>
          <a:p>
            <a:pPr algn="just"/>
            <a:endParaRPr lang="en-US" sz="1200" dirty="0"/>
          </a:p>
          <a:p>
            <a:pPr algn="just"/>
            <a:r>
              <a:rPr lang="en-US" sz="1200" dirty="0" smtClean="0"/>
              <a:t>a.</a:t>
            </a:r>
            <a:r>
              <a:rPr lang="en-US" sz="1200" i="1" dirty="0" smtClean="0"/>
              <a:t> </a:t>
            </a:r>
            <a:r>
              <a:rPr lang="en-US" sz="1200" b="1" i="1" dirty="0" smtClean="0"/>
              <a:t>Active Bystander</a:t>
            </a:r>
            <a:r>
              <a:rPr lang="en-US" sz="1200" i="1" dirty="0" smtClean="0"/>
              <a:t>. Often intervenes if another person needs help.  Will often do this for complete strangers, sometimes even at great personal risk.  Also, an active bystander is someone that is 1) Willing to safely take action and help someone in time of need.  2) Looking out for situations that could require some intervention. 3) Take the imitative in a situation that is uncomfortable.</a:t>
            </a:r>
            <a:endParaRPr lang="en-US" sz="1200" dirty="0" smtClean="0"/>
          </a:p>
          <a:p>
            <a:pPr algn="just"/>
            <a:endParaRPr lang="en-US" sz="200" dirty="0"/>
          </a:p>
          <a:p>
            <a:pPr algn="just"/>
            <a:r>
              <a:rPr lang="en-US" sz="1200" dirty="0"/>
              <a:t>b. </a:t>
            </a:r>
            <a:r>
              <a:rPr lang="en-US" sz="1200" b="1" i="1" dirty="0" smtClean="0"/>
              <a:t>Passive Bystander</a:t>
            </a:r>
            <a:r>
              <a:rPr lang="en-US" sz="1200" i="1" dirty="0" smtClean="0"/>
              <a:t>. Someone that doesn’t actively engage.  An individual or group that should do something but does not.</a:t>
            </a:r>
          </a:p>
          <a:p>
            <a:pPr algn="just"/>
            <a:endParaRPr lang="en-US" sz="200" dirty="0" smtClean="0"/>
          </a:p>
          <a:p>
            <a:pPr algn="just"/>
            <a:r>
              <a:rPr lang="en-US" sz="1200" dirty="0" smtClean="0"/>
              <a:t>c.  </a:t>
            </a:r>
            <a:r>
              <a:rPr lang="en-US" sz="1200" b="1" i="1" dirty="0" smtClean="0"/>
              <a:t>Strategies associated with active bystander intervention</a:t>
            </a:r>
            <a:r>
              <a:rPr lang="en-US" sz="1200" i="1" dirty="0" smtClean="0"/>
              <a:t>. </a:t>
            </a:r>
            <a:endParaRPr lang="en-US" sz="1200" dirty="0" smtClean="0"/>
          </a:p>
          <a:p>
            <a:pPr marL="228600" indent="-109538" algn="just">
              <a:buAutoNum type="arabicPeriod"/>
            </a:pPr>
            <a:r>
              <a:rPr lang="en-US" sz="1200" dirty="0" smtClean="0"/>
              <a:t>Direct Action</a:t>
            </a:r>
          </a:p>
          <a:p>
            <a:pPr marL="228600" indent="-109538" algn="just">
              <a:buAutoNum type="arabicPeriod"/>
            </a:pPr>
            <a:r>
              <a:rPr lang="en-US" sz="1200" dirty="0" smtClean="0"/>
              <a:t>Safety First</a:t>
            </a:r>
          </a:p>
          <a:p>
            <a:pPr marL="228600" indent="-109538" algn="just">
              <a:buAutoNum type="arabicPeriod"/>
            </a:pPr>
            <a:r>
              <a:rPr lang="en-US" sz="1200" dirty="0" smtClean="0"/>
              <a:t>Think before you act</a:t>
            </a:r>
          </a:p>
          <a:p>
            <a:pPr marL="228600" indent="-109538" algn="just">
              <a:buAutoNum type="arabicPeriod"/>
            </a:pPr>
            <a:r>
              <a:rPr lang="en-US" sz="1200" dirty="0" smtClean="0"/>
              <a:t>Decide how to help, be friendly, be firm, avoid violence</a:t>
            </a:r>
          </a:p>
          <a:p>
            <a:pPr marL="228600" indent="-109538" algn="just">
              <a:buAutoNum type="arabicPeriod"/>
            </a:pPr>
            <a:r>
              <a:rPr lang="en-US" sz="1200" dirty="0" smtClean="0"/>
              <a:t>When in doubt, trust your gut. Instincts are there for a reason</a:t>
            </a:r>
          </a:p>
          <a:p>
            <a:pPr marL="228600" indent="-109538" algn="just">
              <a:buAutoNum type="arabicPeriod"/>
            </a:pPr>
            <a:r>
              <a:rPr lang="en-US" sz="1200" dirty="0" smtClean="0"/>
              <a:t>When a situation makes us feel uncomfortable, it is generally a good indicator that something is not right.</a:t>
            </a:r>
            <a:endParaRPr lang="en-US" sz="200" dirty="0"/>
          </a:p>
        </p:txBody>
      </p:sp>
    </p:spTree>
    <p:extLst>
      <p:ext uri="{BB962C8B-B14F-4D97-AF65-F5344CB8AC3E}">
        <p14:creationId xmlns:p14="http://schemas.microsoft.com/office/powerpoint/2010/main" val="359284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8912" y="2485511"/>
            <a:ext cx="7424928" cy="2308324"/>
          </a:xfrm>
          <a:prstGeom prst="rect">
            <a:avLst/>
          </a:prstGeom>
          <a:noFill/>
          <a:ln>
            <a:solidFill>
              <a:srgbClr val="686B51"/>
            </a:solidFill>
          </a:ln>
        </p:spPr>
        <p:txBody>
          <a:bodyPr wrap="square" rtlCol="0">
            <a:spAutoFit/>
          </a:bodyPr>
          <a:lstStyle/>
          <a:p>
            <a:r>
              <a:rPr lang="en-US" sz="1600" dirty="0" err="1" smtClean="0"/>
              <a:t>DoDI</a:t>
            </a:r>
            <a:r>
              <a:rPr lang="en-US" sz="1600" dirty="0" smtClean="0"/>
              <a:t> </a:t>
            </a:r>
            <a:r>
              <a:rPr lang="en-US" sz="1600" dirty="0"/>
              <a:t>1350.02 DoD Military Equal Opportunity Program</a:t>
            </a:r>
            <a:endParaRPr lang="en-US" sz="1600" dirty="0" smtClean="0"/>
          </a:p>
          <a:p>
            <a:r>
              <a:rPr lang="en-US" sz="1600" dirty="0" err="1" smtClean="0"/>
              <a:t>DoDI</a:t>
            </a:r>
            <a:r>
              <a:rPr lang="en-US" sz="1600" dirty="0" smtClean="0"/>
              <a:t> </a:t>
            </a:r>
            <a:r>
              <a:rPr lang="en-US" sz="1600" dirty="0"/>
              <a:t>1020.05 DoD Diversity and Inclusion Management </a:t>
            </a:r>
            <a:r>
              <a:rPr lang="en-US" sz="1600" dirty="0" smtClean="0"/>
              <a:t>Program</a:t>
            </a:r>
          </a:p>
          <a:p>
            <a:r>
              <a:rPr lang="en-US" sz="1600" dirty="0" err="1" smtClean="0"/>
              <a:t>DoDI</a:t>
            </a:r>
            <a:r>
              <a:rPr lang="en-US" sz="1600" dirty="0"/>
              <a:t> 1300.28 In-Service Transition for Transgender Service Members</a:t>
            </a:r>
            <a:endParaRPr lang="en-US" sz="1600" dirty="0" smtClean="0"/>
          </a:p>
          <a:p>
            <a:r>
              <a:rPr lang="en-US" sz="1600" dirty="0" smtClean="0"/>
              <a:t>DODI </a:t>
            </a:r>
            <a:r>
              <a:rPr lang="en-US" sz="1600" dirty="0"/>
              <a:t>6400.07 Victim Assistance Services in the Military </a:t>
            </a:r>
            <a:r>
              <a:rPr lang="en-US" sz="1600" dirty="0" smtClean="0"/>
              <a:t>Community</a:t>
            </a:r>
          </a:p>
          <a:p>
            <a:r>
              <a:rPr lang="en-US" sz="1600" dirty="0" err="1"/>
              <a:t>DoDI</a:t>
            </a:r>
            <a:r>
              <a:rPr lang="en-US" sz="1600" dirty="0"/>
              <a:t> 1020.03, Harassment and Prevention and Response in the Armed </a:t>
            </a:r>
            <a:r>
              <a:rPr lang="en-US" sz="1600" dirty="0" smtClean="0"/>
              <a:t>Forces</a:t>
            </a:r>
          </a:p>
          <a:p>
            <a:r>
              <a:rPr lang="en-US" sz="1600" dirty="0" err="1"/>
              <a:t>DoDD</a:t>
            </a:r>
            <a:r>
              <a:rPr lang="en-US" sz="1600" dirty="0"/>
              <a:t> </a:t>
            </a:r>
            <a:r>
              <a:rPr lang="en-US" sz="1600" dirty="0" smtClean="0"/>
              <a:t>7050.06, Whistle Blower Protection</a:t>
            </a:r>
          </a:p>
          <a:p>
            <a:r>
              <a:rPr lang="en-US" sz="1600" dirty="0"/>
              <a:t>AR 350-1 Army Training and Leader Development</a:t>
            </a:r>
          </a:p>
          <a:p>
            <a:r>
              <a:rPr lang="en-US" sz="1600" dirty="0"/>
              <a:t>AR 600-20 Army Command Policy</a:t>
            </a:r>
          </a:p>
          <a:p>
            <a:r>
              <a:rPr lang="en-US" sz="1600" dirty="0"/>
              <a:t>DA PAM 600-26 Department of the Army Affirmative Action </a:t>
            </a:r>
            <a:r>
              <a:rPr lang="en-US" sz="1600" dirty="0" smtClean="0"/>
              <a:t>Plan</a:t>
            </a:r>
            <a:endParaRPr lang="en-US" sz="1600" dirty="0"/>
          </a:p>
        </p:txBody>
      </p:sp>
      <p:sp>
        <p:nvSpPr>
          <p:cNvPr id="6" name="TextBox 5"/>
          <p:cNvSpPr txBox="1"/>
          <p:nvPr/>
        </p:nvSpPr>
        <p:spPr>
          <a:xfrm>
            <a:off x="-101541" y="1918882"/>
            <a:ext cx="3567477" cy="461665"/>
          </a:xfrm>
          <a:prstGeom prst="rect">
            <a:avLst/>
          </a:prstGeom>
          <a:noFill/>
        </p:spPr>
        <p:txBody>
          <a:bodyPr wrap="square" rtlCol="0">
            <a:spAutoFit/>
          </a:bodyPr>
          <a:lstStyle/>
          <a:p>
            <a:pPr algn="ctr"/>
            <a:r>
              <a:rPr lang="en-US" sz="2400" dirty="0" smtClean="0"/>
              <a:t>References</a:t>
            </a:r>
            <a:endParaRPr lang="en-US" sz="2400" dirty="0"/>
          </a:p>
        </p:txBody>
      </p:sp>
    </p:spTree>
    <p:extLst>
      <p:ext uri="{BB962C8B-B14F-4D97-AF65-F5344CB8AC3E}">
        <p14:creationId xmlns:p14="http://schemas.microsoft.com/office/powerpoint/2010/main" val="4077561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224" r="7781"/>
          <a:stretch/>
        </p:blipFill>
        <p:spPr>
          <a:xfrm>
            <a:off x="3803904" y="1246288"/>
            <a:ext cx="5175504" cy="459291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 y="1246288"/>
            <a:ext cx="3459480" cy="4611274"/>
          </a:xfrm>
          <a:prstGeom prst="rect">
            <a:avLst/>
          </a:prstGeom>
        </p:spPr>
      </p:pic>
    </p:spTree>
    <p:extLst>
      <p:ext uri="{BB962C8B-B14F-4D97-AF65-F5344CB8AC3E}">
        <p14:creationId xmlns:p14="http://schemas.microsoft.com/office/powerpoint/2010/main" val="2173310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81256" y="3505339"/>
            <a:ext cx="4119160" cy="1954381"/>
          </a:xfrm>
          <a:prstGeom prst="rect">
            <a:avLst/>
          </a:prstGeom>
          <a:noFill/>
        </p:spPr>
        <p:txBody>
          <a:bodyPr wrap="square" rtlCol="0">
            <a:spAutoFit/>
          </a:bodyPr>
          <a:lstStyle/>
          <a:p>
            <a:pPr algn="l">
              <a:spcBef>
                <a:spcPts val="300"/>
              </a:spcBef>
              <a:spcAft>
                <a:spcPts val="300"/>
              </a:spcAft>
            </a:pPr>
            <a:r>
              <a:rPr lang="en-US" sz="1600" b="1" dirty="0" smtClean="0">
                <a:latin typeface="Arial" pitchFamily="34" charset="0"/>
                <a:cs typeface="Arial" pitchFamily="34" charset="0"/>
              </a:rPr>
              <a:t>NCOLCoE EOA:</a:t>
            </a:r>
          </a:p>
          <a:p>
            <a:pPr algn="l">
              <a:spcBef>
                <a:spcPts val="300"/>
              </a:spcBef>
              <a:spcAft>
                <a:spcPts val="300"/>
              </a:spcAft>
            </a:pPr>
            <a:r>
              <a:rPr lang="en-US" sz="1600" b="1" dirty="0" smtClean="0">
                <a:latin typeface="Arial" pitchFamily="34" charset="0"/>
                <a:cs typeface="Arial" pitchFamily="34" charset="0"/>
              </a:rPr>
              <a:t>SFC Sanders, David:</a:t>
            </a:r>
          </a:p>
          <a:p>
            <a:pPr algn="l">
              <a:spcBef>
                <a:spcPts val="300"/>
              </a:spcBef>
              <a:spcAft>
                <a:spcPts val="300"/>
              </a:spcAft>
            </a:pPr>
            <a:r>
              <a:rPr lang="en-US" sz="1600" b="1" dirty="0" smtClean="0">
                <a:latin typeface="Arial" pitchFamily="34" charset="0"/>
                <a:cs typeface="Arial" pitchFamily="34" charset="0"/>
              </a:rPr>
              <a:t>Office: (915) 744-1061</a:t>
            </a:r>
          </a:p>
          <a:p>
            <a:pPr algn="l">
              <a:spcBef>
                <a:spcPts val="300"/>
              </a:spcBef>
              <a:spcAft>
                <a:spcPts val="300"/>
              </a:spcAft>
            </a:pPr>
            <a:r>
              <a:rPr lang="en-US" sz="1600" b="1" dirty="0" smtClean="0">
                <a:latin typeface="Arial" pitchFamily="34" charset="0"/>
                <a:cs typeface="Arial" pitchFamily="34" charset="0"/>
              </a:rPr>
              <a:t>Cell: (915) 494-8886</a:t>
            </a:r>
          </a:p>
          <a:p>
            <a:pPr algn="l">
              <a:spcBef>
                <a:spcPts val="300"/>
              </a:spcBef>
              <a:spcAft>
                <a:spcPts val="300"/>
              </a:spcAft>
            </a:pPr>
            <a:r>
              <a:rPr lang="en-US" sz="1600" b="1" dirty="0" smtClean="0">
                <a:latin typeface="Arial" pitchFamily="34" charset="0"/>
                <a:cs typeface="Arial" pitchFamily="34" charset="0"/>
              </a:rPr>
              <a:t>e-mail: </a:t>
            </a:r>
            <a:r>
              <a:rPr lang="en-US" sz="1600" b="1" dirty="0" smtClean="0">
                <a:latin typeface="Arial" pitchFamily="34" charset="0"/>
                <a:cs typeface="Arial" pitchFamily="34" charset="0"/>
                <a:hlinkClick r:id="rId2"/>
              </a:rPr>
              <a:t>david.m.sanders68.mil@mail.mil</a:t>
            </a:r>
            <a:endParaRPr lang="en-US" sz="1600" b="1" dirty="0" smtClean="0">
              <a:latin typeface="Arial" pitchFamily="34" charset="0"/>
              <a:cs typeface="Arial" pitchFamily="34" charset="0"/>
            </a:endParaRPr>
          </a:p>
          <a:p>
            <a:pPr>
              <a:spcBef>
                <a:spcPts val="300"/>
              </a:spcBef>
              <a:spcAft>
                <a:spcPts val="300"/>
              </a:spcAft>
            </a:pPr>
            <a:r>
              <a:rPr lang="en-US" sz="1600" b="1" dirty="0">
                <a:latin typeface="Arial" pitchFamily="34" charset="0"/>
                <a:cs typeface="Arial" pitchFamily="34" charset="0"/>
              </a:rPr>
              <a:t>Rm </a:t>
            </a:r>
            <a:r>
              <a:rPr lang="en-US" sz="1600" b="1" dirty="0" smtClean="0">
                <a:latin typeface="Arial" pitchFamily="34" charset="0"/>
                <a:cs typeface="Arial" pitchFamily="34" charset="0"/>
              </a:rPr>
              <a:t>14 </a:t>
            </a:r>
            <a:r>
              <a:rPr lang="en-US" sz="1600" b="1" dirty="0">
                <a:latin typeface="Arial" pitchFamily="34" charset="0"/>
                <a:cs typeface="Arial" pitchFamily="34" charset="0"/>
              </a:rPr>
              <a:t>in the </a:t>
            </a:r>
            <a:r>
              <a:rPr lang="en-US" sz="1600" b="1" dirty="0" smtClean="0">
                <a:latin typeface="Arial" pitchFamily="34" charset="0"/>
                <a:cs typeface="Arial" pitchFamily="34" charset="0"/>
              </a:rPr>
              <a:t>LRC (Bldg. 11294)</a:t>
            </a:r>
            <a:endParaRPr lang="en-US" sz="2400" b="1" dirty="0" smtClean="0">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1188" y="3505339"/>
            <a:ext cx="1280160" cy="1972104"/>
          </a:xfrm>
          <a:prstGeom prst="rect">
            <a:avLst/>
          </a:prstGeom>
          <a:ln w="19050">
            <a:solidFill>
              <a:schemeClr val="tx1"/>
            </a:solidFill>
          </a:ln>
        </p:spPr>
      </p:pic>
      <p:sp>
        <p:nvSpPr>
          <p:cNvPr id="8" name="Rectangle 11"/>
          <p:cNvSpPr txBox="1">
            <a:spLocks noChangeArrowheads="1"/>
          </p:cNvSpPr>
          <p:nvPr/>
        </p:nvSpPr>
        <p:spPr>
          <a:xfrm>
            <a:off x="1440590" y="1613891"/>
            <a:ext cx="6532978" cy="1504213"/>
          </a:xfrm>
          <a:prstGeom prst="rect">
            <a:avLst/>
          </a:prstGeom>
        </p:spPr>
        <p:txBody>
          <a:bodyPr/>
          <a:lstStyle/>
          <a:p>
            <a:pPr algn="just"/>
            <a:r>
              <a:rPr lang="en-US" b="1" dirty="0" smtClean="0">
                <a:solidFill>
                  <a:prstClr val="black"/>
                </a:solidFill>
                <a:latin typeface=" Arial"/>
                <a:cs typeface="Arial" pitchFamily="34" charset="0"/>
              </a:rPr>
              <a:t>BLUF</a:t>
            </a:r>
            <a:r>
              <a:rPr lang="en-US" dirty="0" smtClean="0">
                <a:latin typeface=" Arial"/>
              </a:rPr>
              <a:t>:  </a:t>
            </a:r>
            <a:r>
              <a:rPr lang="en-US" dirty="0"/>
              <a:t>Assist the Commander in promoting </a:t>
            </a:r>
            <a:r>
              <a:rPr lang="en-US" dirty="0" smtClean="0"/>
              <a:t>and sustaining </a:t>
            </a:r>
            <a:r>
              <a:rPr lang="en-US" dirty="0"/>
              <a:t>a climate of equality, fair </a:t>
            </a:r>
            <a:r>
              <a:rPr lang="en-US" dirty="0" smtClean="0"/>
              <a:t>treatment, and </a:t>
            </a:r>
            <a:r>
              <a:rPr lang="en-US" dirty="0"/>
              <a:t>advancement for all </a:t>
            </a:r>
            <a:r>
              <a:rPr lang="en-US" dirty="0" smtClean="0"/>
              <a:t>Soldiers, </a:t>
            </a:r>
            <a:r>
              <a:rPr lang="en-US" dirty="0"/>
              <a:t>regardless </a:t>
            </a:r>
            <a:r>
              <a:rPr lang="en-US" dirty="0" smtClean="0"/>
              <a:t>of race</a:t>
            </a:r>
            <a:r>
              <a:rPr lang="en-US" dirty="0"/>
              <a:t>, religion gender, color, national origin, or </a:t>
            </a:r>
            <a:r>
              <a:rPr lang="en-US" dirty="0" smtClean="0"/>
              <a:t>sexual </a:t>
            </a:r>
            <a:r>
              <a:rPr lang="en-US" dirty="0"/>
              <a:t>orientation. </a:t>
            </a:r>
            <a:r>
              <a:rPr lang="en-US" dirty="0" smtClean="0"/>
              <a:t>Ensure </a:t>
            </a:r>
            <a:r>
              <a:rPr lang="en-US" dirty="0"/>
              <a:t>all Soldier </a:t>
            </a:r>
            <a:r>
              <a:rPr lang="en-US" dirty="0" smtClean="0"/>
              <a:t>considerations </a:t>
            </a:r>
            <a:r>
              <a:rPr lang="en-US" dirty="0"/>
              <a:t>are based solely on merit, </a:t>
            </a:r>
            <a:r>
              <a:rPr lang="en-US" dirty="0" smtClean="0"/>
              <a:t>fitness</a:t>
            </a:r>
            <a:r>
              <a:rPr lang="en-US" dirty="0"/>
              <a:t>, and capability in support of </a:t>
            </a:r>
            <a:r>
              <a:rPr lang="en-US" dirty="0" smtClean="0"/>
              <a:t>organizational readiness. </a:t>
            </a:r>
            <a:endParaRPr lang="en-US" dirty="0"/>
          </a:p>
        </p:txBody>
      </p:sp>
    </p:spTree>
    <p:extLst>
      <p:ext uri="{BB962C8B-B14F-4D97-AF65-F5344CB8AC3E}">
        <p14:creationId xmlns:p14="http://schemas.microsoft.com/office/powerpoint/2010/main" val="866308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3c53509-4df5-4c47-bcd5-ce39cea5dd9b">UJTMEE2S7H3V-919681621-38</_dlc_DocId>
    <_dlc_DocIdUrl xmlns="b3c53509-4df5-4c47-bcd5-ce39cea5dd9b">
      <Url>https://army.deps.mil/army/sites/NCOLCoE/Welcome/Commandant/EOA/_layouts/15/DocIdRedir.aspx?ID=UJTMEE2S7H3V-919681621-38</Url>
      <Description>UJTMEE2S7H3V-919681621-38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D1E08774339A4E8B310B813E92EBAB" ma:contentTypeVersion="1" ma:contentTypeDescription="Create a new document." ma:contentTypeScope="" ma:versionID="48f425b293edcdbb8a077af2dbd677bb">
  <xsd:schema xmlns:xsd="http://www.w3.org/2001/XMLSchema" xmlns:xs="http://www.w3.org/2001/XMLSchema" xmlns:p="http://schemas.microsoft.com/office/2006/metadata/properties" xmlns:ns2="b3c53509-4df5-4c47-bcd5-ce39cea5dd9b" xmlns:ns3="d5f12982-f1b1-40d6-8a16-ba2fab2999ca" targetNamespace="http://schemas.microsoft.com/office/2006/metadata/properties" ma:root="true" ma:fieldsID="31b035de68c2a08286e918e6aea00e64" ns2:_="" ns3:_="">
    <xsd:import namespace="b3c53509-4df5-4c47-bcd5-ce39cea5dd9b"/>
    <xsd:import namespace="d5f12982-f1b1-40d6-8a16-ba2fab2999ca"/>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53509-4df5-4c47-bcd5-ce39cea5dd9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5f12982-f1b1-40d6-8a16-ba2fab2999c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9BAECD-7F18-4AC5-9D07-BA75C06B91B1}">
  <ds:schemaRefs>
    <ds:schemaRef ds:uri="b3c53509-4df5-4c47-bcd5-ce39cea5dd9b"/>
    <ds:schemaRef ds:uri="http://purl.org/dc/terms/"/>
    <ds:schemaRef ds:uri="http://schemas.openxmlformats.org/package/2006/metadata/core-properties"/>
    <ds:schemaRef ds:uri="http://purl.org/dc/dcmitype/"/>
    <ds:schemaRef ds:uri="http://schemas.microsoft.com/office/infopath/2007/PartnerControls"/>
    <ds:schemaRef ds:uri="d5f12982-f1b1-40d6-8a16-ba2fab2999ca"/>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A7A7F0AE-C91E-4051-BECC-E2AA2E0315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53509-4df5-4c47-bcd5-ce39cea5dd9b"/>
    <ds:schemaRef ds:uri="d5f12982-f1b1-40d6-8a16-ba2fab2999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97B5E8-2D05-4D5D-815A-F36053CEA956}">
  <ds:schemaRefs>
    <ds:schemaRef ds:uri="http://schemas.microsoft.com/sharepoint/events"/>
  </ds:schemaRefs>
</ds:datastoreItem>
</file>

<file path=customXml/itemProps4.xml><?xml version="1.0" encoding="utf-8"?>
<ds:datastoreItem xmlns:ds="http://schemas.openxmlformats.org/officeDocument/2006/customXml" ds:itemID="{A2C3DE12-9BE3-4CF3-96CF-A3DD1A01D8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2017</TotalTime>
  <Words>1664</Words>
  <Application>Microsoft Office PowerPoint</Application>
  <PresentationFormat>On-screen Show (4:3)</PresentationFormat>
  <Paragraphs>81</Paragraphs>
  <Slides>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 Arial</vt:lpstr>
      <vt:lpstr>Arial</vt:lpstr>
      <vt:lpstr>Calibri</vt:lpstr>
      <vt:lpstr>Garamond</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Ballesteros</dc:creator>
  <cp:lastModifiedBy>Sanders, David M SFC MIL USA TRADOC</cp:lastModifiedBy>
  <cp:revision>84</cp:revision>
  <cp:lastPrinted>2020-06-30T20:07:29Z</cp:lastPrinted>
  <dcterms:created xsi:type="dcterms:W3CDTF">2020-05-06T18:05:06Z</dcterms:created>
  <dcterms:modified xsi:type="dcterms:W3CDTF">2021-08-01T15:49:07Z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0x010100BBD1E08774339A4E8B310B813E92EBAB</vt:lpwstr>
  </property>
  <property fmtid="{D5CDD505-2E9C-101B-9397-08002B2CF9AE}" pid="3" name="_dlc_DocIdItemGuid">
    <vt:lpwstr>d14ffc10-a7a7-4c15-8a42-3ac91bdfe243</vt:lpwstr>
  </property>
</Properties>
</file>